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challenge_sol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80F1E">
              <a:lumMod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1520" y="365760"/>
            <a:ext cx="100584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1F5F9"/>
                </a:solidFill>
                <a:latin typeface="Calibri"/>
              </a:defRPr>
            </a:pPr>
            <a:r>
              <a:t>Challenge &amp; Proposed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31520" y="914400"/>
            <a:ext cx="2286000" cy="36576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31520" y="1188720"/>
            <a:ext cx="10058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94A3B8"/>
                </a:solidFill>
                <a:latin typeface="Calibri"/>
              </a:defRPr>
            </a:pPr>
            <a:r>
              <a:t>Modern portfolio management demands real-time risk visibility across hundreds of assets.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31520" y="1920240"/>
            <a:ext cx="5029200" cy="210312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731520" y="1920240"/>
            <a:ext cx="54864" cy="210312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051560" y="205740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EF4444"/>
                </a:solidFill>
                <a:latin typeface="Calibri"/>
              </a:defRPr>
            </a:pPr>
            <a:r>
              <a:t>The Challenge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2423160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Manual risk assessment can't scale to large portfolios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3000" y="2715768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Delayed market data leads to stale risk signals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000" y="3008376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Siloed analysis: price, sentiment, news reviewed separately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43000" y="3300984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No unified view of cross-asset risk exposure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400800" y="1920240"/>
            <a:ext cx="5029200" cy="210312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6400800" y="1920240"/>
            <a:ext cx="54864" cy="210312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720840" y="205740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10B981"/>
                </a:solidFill>
                <a:latin typeface="Calibri"/>
              </a:defRPr>
            </a:pPr>
            <a:r>
              <a:t>Our Solution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12280" y="2423160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Automated 4-stage pipeline ingests live market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12280" y="2715768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ML-driven anomaly detection flags hidden risks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12280" y="3008376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NLP sentiment analysis on real-time financial news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12280" y="3300984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Interactive dashboard with drill-down to any asset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731520" y="4297680"/>
            <a:ext cx="10698480" cy="192024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731520" y="4297680"/>
            <a:ext cx="54864" cy="1920240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1051560" y="443484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0EA5E9"/>
                </a:solidFill>
                <a:latin typeface="Calibri"/>
              </a:defRPr>
            </a:pPr>
            <a:r>
              <a:t>Key Value Proposition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43000" y="4800600"/>
            <a:ext cx="100584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Analyze up to 500 assets from a universe of 1,074 US stocks in a single run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43000" y="5093208"/>
            <a:ext cx="100584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Delta-based caching reduces redundant API calls by up to 90%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43000" y="5385816"/>
            <a:ext cx="100584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Traffic-light risk ratings (RED / YELLOW / GREEN) enable instant prioritization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94415" y="6400800"/>
            <a:ext cx="9144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100" b="0">
                <a:solidFill>
                  <a:srgbClr val="64748B"/>
                </a:solidFill>
                <a:latin typeface="Calibri"/>
              </a:defRPr>
            </a:pPr>
            <a:r>
              <a:t>1 / 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520" y="365760"/>
            <a:ext cx="100584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1F5F9"/>
                </a:solidFill>
                <a:latin typeface="Calibri"/>
              </a:defRPr>
            </a:pPr>
            <a:r>
              <a:t>System Architecture Overview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914400"/>
            <a:ext cx="2286000" cy="36576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rchitecture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6858000" cy="37407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589520" y="1188720"/>
            <a:ext cx="4114800" cy="109728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7589520" y="1188720"/>
            <a:ext cx="54864" cy="1097280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7818120" y="1417320"/>
            <a:ext cx="548640" cy="548640"/>
          </a:xfrm>
          <a:prstGeom prst="ellipse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none"/>
          <a:lstStyle/>
          <a:p>
            <a:pPr algn="ctr">
              <a:spcBef>
                <a:spcPts val="0"/>
              </a:spcBef>
              <a:spcAft>
                <a:spcPts val="0"/>
              </a:spcAft>
              <a:defRPr sz="2000" b="1">
                <a:solidFill>
                  <a:srgbClr val="F1F5F9"/>
                </a:solidFill>
              </a:defRPr>
            </a:pPr>
            <a: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49640" y="1280160"/>
            <a:ext cx="29260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F1F5F9"/>
                </a:solidFill>
                <a:latin typeface="Calibri"/>
              </a:defRPr>
            </a:pPr>
            <a:r>
              <a:t>Data Ingestion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49640" y="1600200"/>
            <a:ext cx="292608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94A3B8"/>
                </a:solidFill>
                <a:latin typeface="Calibri"/>
              </a:defRPr>
            </a:pPr>
            <a:r>
              <a:t>Yahoo Finance API</a:t>
            </a:r>
            <a:br/>
            <a:r>
              <a:t>Delta caching</a:t>
            </a:r>
            <a:br/>
            <a:r>
              <a:t>1,074 tickers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589520" y="2423160"/>
            <a:ext cx="4114800" cy="109728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7589520" y="2423160"/>
            <a:ext cx="54864" cy="1097280"/>
          </a:xfrm>
          <a:prstGeom prst="rect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7818120" y="2651760"/>
            <a:ext cx="548640" cy="548640"/>
          </a:xfrm>
          <a:prstGeom prst="ellipse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none"/>
          <a:lstStyle/>
          <a:p>
            <a:pPr algn="ctr">
              <a:spcBef>
                <a:spcPts val="0"/>
              </a:spcBef>
              <a:spcAft>
                <a:spcPts val="0"/>
              </a:spcAft>
              <a:defRPr sz="2000" b="1">
                <a:solidFill>
                  <a:srgbClr val="F1F5F9"/>
                </a:solidFill>
              </a:defRPr>
            </a:pPr>
            <a: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49640" y="2514600"/>
            <a:ext cx="29260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F1F5F9"/>
                </a:solidFill>
                <a:latin typeface="Calibri"/>
              </a:defRPr>
            </a:pPr>
            <a:r>
              <a:t>Core Analysis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49640" y="2834640"/>
            <a:ext cx="292608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94A3B8"/>
                </a:solidFill>
                <a:latin typeface="Calibri"/>
              </a:defRPr>
            </a:pPr>
            <a:r>
              <a:t>Volatility &amp; drawdown</a:t>
            </a:r>
            <a:br/>
            <a:r>
              <a:t>Risk flag assignment</a:t>
            </a:r>
            <a:br/>
            <a:r>
              <a:t>Sharpe &amp; momentum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589520" y="3657600"/>
            <a:ext cx="4114800" cy="109728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7589520" y="3657600"/>
            <a:ext cx="54864" cy="109728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7818120" y="3886200"/>
            <a:ext cx="548640" cy="54864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none"/>
          <a:lstStyle/>
          <a:p>
            <a:pPr algn="ctr">
              <a:spcBef>
                <a:spcPts val="0"/>
              </a:spcBef>
              <a:spcAft>
                <a:spcPts val="0"/>
              </a:spcAft>
              <a:defRPr sz="2000" b="1">
                <a:solidFill>
                  <a:srgbClr val="F1F5F9"/>
                </a:solidFill>
              </a:defRPr>
            </a:pPr>
            <a:r>
              <a:t>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49640" y="3749040"/>
            <a:ext cx="29260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F1F5F9"/>
                </a:solidFill>
                <a:latin typeface="Calibri"/>
              </a:defRPr>
            </a:pPr>
            <a:r>
              <a:t>ML Analysis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49640" y="4069080"/>
            <a:ext cx="292608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94A3B8"/>
                </a:solidFill>
                <a:latin typeface="Calibri"/>
              </a:defRPr>
            </a:pPr>
            <a:r>
              <a:t>Isolation Forest</a:t>
            </a:r>
            <a:br/>
            <a:r>
              <a:t>Gradient Boosting</a:t>
            </a:r>
            <a:br/>
            <a:r>
              <a:t>Anomaly detection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589520" y="4892040"/>
            <a:ext cx="4114800" cy="109728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7589520" y="4892040"/>
            <a:ext cx="54864" cy="109728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7818120" y="5120640"/>
            <a:ext cx="548640" cy="54864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none"/>
          <a:lstStyle/>
          <a:p>
            <a:pPr algn="ctr">
              <a:spcBef>
                <a:spcPts val="0"/>
              </a:spcBef>
              <a:spcAft>
                <a:spcPts val="0"/>
              </a:spcAft>
              <a:defRPr sz="2000" b="1">
                <a:solidFill>
                  <a:srgbClr val="F1F5F9"/>
                </a:solidFill>
              </a:defRPr>
            </a:pPr>
            <a: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49640" y="4983480"/>
            <a:ext cx="29260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F1F5F9"/>
                </a:solidFill>
                <a:latin typeface="Calibri"/>
              </a:defRPr>
            </a:pPr>
            <a:r>
              <a:t>Sentiment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49640" y="5303520"/>
            <a:ext cx="292608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94A3B8"/>
                </a:solidFill>
                <a:latin typeface="Calibri"/>
              </a:defRPr>
            </a:pPr>
            <a:r>
              <a:t>Live news fetch</a:t>
            </a:r>
            <a:br/>
            <a:r>
              <a:t>TextBlob NLP</a:t>
            </a:r>
            <a:br/>
            <a:r>
              <a:t>Headline scoring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57200" y="5303520"/>
            <a:ext cx="2743200" cy="82296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457200" y="5303520"/>
            <a:ext cx="2743200" cy="36576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40080" y="5394960"/>
            <a:ext cx="23774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1">
                <a:solidFill>
                  <a:srgbClr val="0EA5E9"/>
                </a:solidFill>
                <a:latin typeface="Calibri"/>
              </a:defRPr>
            </a:pPr>
            <a:r>
              <a:t>PostgreSQL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0080" y="5715000"/>
            <a:ext cx="23774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94A3B8"/>
                </a:solidFill>
                <a:latin typeface="Calibri"/>
              </a:defRPr>
            </a:pPr>
            <a:r>
              <a:t>Persistent storage &amp; caching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383280" y="5303520"/>
            <a:ext cx="2743200" cy="82296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3383280" y="5303520"/>
            <a:ext cx="2743200" cy="36576"/>
          </a:xfrm>
          <a:prstGeom prst="rect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3566160" y="5394960"/>
            <a:ext cx="23774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1">
                <a:solidFill>
                  <a:srgbClr val="14B8A6"/>
                </a:solidFill>
                <a:latin typeface="Calibri"/>
              </a:defRPr>
            </a:pPr>
            <a:r>
              <a:t>Streamlit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566160" y="5715000"/>
            <a:ext cx="23774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94A3B8"/>
                </a:solidFill>
                <a:latin typeface="Calibri"/>
              </a:defRPr>
            </a:pPr>
            <a:r>
              <a:t>Interactive 5-tab dashboard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309360" y="5303520"/>
            <a:ext cx="2743200" cy="82296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6309360" y="5303520"/>
            <a:ext cx="2743200" cy="36576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492240" y="5394960"/>
            <a:ext cx="23774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1">
                <a:solidFill>
                  <a:srgbClr val="10B981"/>
                </a:solidFill>
                <a:latin typeface="Calibri"/>
              </a:defRPr>
            </a:pPr>
            <a:r>
              <a:t>scikit-learn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92240" y="5715000"/>
            <a:ext cx="23774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94A3B8"/>
                </a:solidFill>
                <a:latin typeface="Calibri"/>
              </a:defRPr>
            </a:pPr>
            <a:r>
              <a:t>ML models &amp; predictions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9235440" y="5303520"/>
            <a:ext cx="2743200" cy="82296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ectangle 38"/>
          <p:cNvSpPr/>
          <p:nvPr/>
        </p:nvSpPr>
        <p:spPr>
          <a:xfrm>
            <a:off x="9235440" y="5303520"/>
            <a:ext cx="2743200" cy="36576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9418320" y="5394960"/>
            <a:ext cx="23774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1">
                <a:solidFill>
                  <a:srgbClr val="F59E0B"/>
                </a:solidFill>
                <a:latin typeface="Calibri"/>
              </a:defRPr>
            </a:pPr>
            <a:r>
              <a:t>Yahoo Finance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418320" y="5715000"/>
            <a:ext cx="23774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94A3B8"/>
                </a:solidFill>
                <a:latin typeface="Calibri"/>
              </a:defRPr>
            </a:pPr>
            <a:r>
              <a:t>Real-time prices &amp; news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094415" y="6400800"/>
            <a:ext cx="9144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100" b="0">
                <a:solidFill>
                  <a:srgbClr val="64748B"/>
                </a:solidFill>
                <a:latin typeface="Calibri"/>
              </a:defRPr>
            </a:pPr>
            <a:r>
              <a:t>2 / 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ml_netwo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0"/>
            <a:ext cx="64008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43600" y="0"/>
            <a:ext cx="6400800" cy="6858000"/>
          </a:xfrm>
          <a:prstGeom prst="rect">
            <a:avLst/>
          </a:prstGeom>
          <a:solidFill>
            <a:srgbClr val="080F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1520" y="365760"/>
            <a:ext cx="100584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1F5F9"/>
                </a:solidFill>
                <a:latin typeface="Calibri"/>
              </a:defRPr>
            </a:pPr>
            <a:r>
              <a:t>Technical Implementation Details</a:t>
            </a:r>
          </a:p>
        </p:txBody>
      </p:sp>
      <p:sp>
        <p:nvSpPr>
          <p:cNvPr id="6" name="Rectangle 5"/>
          <p:cNvSpPr/>
          <p:nvPr/>
        </p:nvSpPr>
        <p:spPr>
          <a:xfrm>
            <a:off x="731520" y="914400"/>
            <a:ext cx="2286000" cy="36576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731520" y="1188720"/>
            <a:ext cx="5029200" cy="246888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731520" y="1188720"/>
            <a:ext cx="54864" cy="2468880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051560" y="132588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0EA5E9"/>
                </a:solidFill>
                <a:latin typeface="Calibri"/>
              </a:defRPr>
            </a:pPr>
            <a:r>
              <a:t>Data Ingestion Engine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1691640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yfinance API for real-time stock prices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1984248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6-month historical price window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3000" y="2276856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Company metadata extraction (sector, cap, PE)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000" y="2569464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Batch processing with progress tracking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43000" y="2862072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Delta caching: only fetch new dates per symbol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3000" y="3154680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~1,074 ticker universe (S&amp;P 500+)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1520" y="3931920"/>
            <a:ext cx="5029200" cy="246888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731520" y="3931920"/>
            <a:ext cx="54864" cy="2468880"/>
          </a:xfrm>
          <a:prstGeom prst="rect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051560" y="406908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14B8A6"/>
                </a:solidFill>
                <a:latin typeface="Calibri"/>
              </a:defRPr>
            </a:pPr>
            <a:r>
              <a:t>Core Risk Analysis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43000" y="4434840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Annualized volatility calculation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43000" y="4727448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Maximum drawdown from peak measurement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000" y="5020056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Volume trend analysis (30-day window)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43000" y="5312664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Configurable RED / YELLOW thresholds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3000" y="5605272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Sharpe ratio &amp; momentum scoring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43000" y="5897880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Multi-factor risk flag assignment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400800" y="1188720"/>
            <a:ext cx="5029200" cy="246888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6400800" y="1188720"/>
            <a:ext cx="54864" cy="246888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720840" y="132588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10B981"/>
                </a:solidFill>
                <a:latin typeface="Calibri"/>
              </a:defRPr>
            </a:pPr>
            <a:r>
              <a:t>ML &amp; Sentiment Pipeline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12280" y="1691640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Isolation Forest anomaly detection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12280" y="1984248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Gradient Boosting risk classifier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12280" y="2276856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Feature importance extraction (Key Risk Drivers)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812280" y="2569464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TextBlob polarity scoring on headlines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12280" y="2862072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Live Yahoo Finance news (2-day window)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12280" y="3154680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Targeted analysis for RED-flagged assets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00800" y="3931920"/>
            <a:ext cx="5029200" cy="246888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6400800" y="3931920"/>
            <a:ext cx="54864" cy="246888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720840" y="406908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F59E0B"/>
                </a:solidFill>
                <a:latin typeface="Calibri"/>
              </a:defRPr>
            </a:pPr>
            <a:r>
              <a:t>Technology Stack &amp; Optimizations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12280" y="4434840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Python 3.11  |  Streamlit  |  pandas / NumPy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12280" y="4727448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scikit-learn (Isolation Forest, Gradient Boosting)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12280" y="5020056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Plotly interactive charts  |  Matplotlib static charts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12280" y="5312664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PostgreSQL + psycopg2 (persistence &amp; caching)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12280" y="5605272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Delta caching cuts API calls by up to 90%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12280" y="5897880"/>
            <a:ext cx="43891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Browser timezone auto-detection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094415" y="6400800"/>
            <a:ext cx="9144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100" b="0">
                <a:solidFill>
                  <a:srgbClr val="64748B"/>
                </a:solidFill>
                <a:latin typeface="Calibri"/>
              </a:defRPr>
            </a:pPr>
            <a:r>
              <a:t>3 / 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dashboard_pre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0" y="1188720"/>
            <a:ext cx="4389120" cy="239406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406640" y="1005840"/>
            <a:ext cx="4663440" cy="3017520"/>
          </a:xfrm>
          <a:prstGeom prst="roundRect">
            <a:avLst>
              <a:gd name="adj" fmla="val 5000"/>
            </a:avLst>
          </a:prstGeom>
          <a:solidFill>
            <a:srgbClr val="141C2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dashboard_pre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0" y="1188720"/>
            <a:ext cx="4297680" cy="23441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31520" y="365760"/>
            <a:ext cx="100584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1F5F9"/>
                </a:solidFill>
                <a:latin typeface="Calibri"/>
              </a:defRPr>
            </a:pPr>
            <a:r>
              <a:t>Dashboard Features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31520" y="914400"/>
            <a:ext cx="2286000" cy="36576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731520" y="1188720"/>
            <a:ext cx="6400800" cy="86868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731520" y="1188720"/>
            <a:ext cx="54864" cy="868680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005840" y="1353312"/>
            <a:ext cx="502920" cy="502920"/>
          </a:xfrm>
          <a:prstGeom prst="ellipse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1F5F9"/>
                </a:solidFill>
              </a:defRPr>
            </a:pPr>
            <a: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37360" y="1261872"/>
            <a:ext cx="5029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F1F5F9"/>
                </a:solidFill>
                <a:latin typeface="Calibri"/>
              </a:defRPr>
            </a:pPr>
            <a:r>
              <a:t>Overview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7360" y="1536192"/>
            <a:ext cx="502920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94A3B8"/>
                </a:solidFill>
                <a:latin typeface="Calibri"/>
              </a:defRPr>
            </a:pPr>
            <a:r>
              <a:t>KPI strip, sector allocation, risk distribution,</a:t>
            </a:r>
            <a:br/>
            <a:r>
              <a:t>ML Summary, on-demand PDF/CSV reports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31520" y="2194560"/>
            <a:ext cx="6400800" cy="86868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731520" y="2194560"/>
            <a:ext cx="54864" cy="86868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005840" y="2359152"/>
            <a:ext cx="502920" cy="50292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1F5F9"/>
                </a:solidFill>
              </a:defRPr>
            </a:pPr>
            <a: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37360" y="2267712"/>
            <a:ext cx="5029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F1F5F9"/>
                </a:solidFill>
                <a:latin typeface="Calibri"/>
              </a:defRPr>
            </a:pPr>
            <a:r>
              <a:t>Risk &amp; Sentiment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37360" y="2542032"/>
            <a:ext cx="502920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94A3B8"/>
                </a:solidFill>
                <a:latin typeface="Calibri"/>
              </a:defRPr>
            </a:pPr>
            <a:r>
              <a:t>Recommendations, flagged assets with</a:t>
            </a:r>
            <a:br/>
            <a:r>
              <a:t>news cards, sentiment polarity breakdown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31520" y="3200400"/>
            <a:ext cx="6400800" cy="86868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731520" y="3200400"/>
            <a:ext cx="54864" cy="868680"/>
          </a:xfrm>
          <a:prstGeom prst="rect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005840" y="3364992"/>
            <a:ext cx="502920" cy="502920"/>
          </a:xfrm>
          <a:prstGeom prst="ellipse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1F5F9"/>
                </a:solidFill>
              </a:defRPr>
            </a:pPr>
            <a: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37360" y="3273552"/>
            <a:ext cx="5029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F1F5F9"/>
                </a:solidFill>
                <a:latin typeface="Calibri"/>
              </a:defRPr>
            </a:pPr>
            <a:r>
              <a:t>Asset Deep Dive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37360" y="3547872"/>
            <a:ext cx="502920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94A3B8"/>
                </a:solidFill>
                <a:latin typeface="Calibri"/>
              </a:defRPr>
            </a:pPr>
            <a:r>
              <a:t>Type-ahead search, per-asset risk flags,</a:t>
            </a:r>
            <a:br/>
            <a:r>
              <a:t>historical prices, ML anomaly overlay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31520" y="4206240"/>
            <a:ext cx="6400800" cy="86868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731520" y="4206240"/>
            <a:ext cx="54864" cy="86868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1005840" y="4370832"/>
            <a:ext cx="502920" cy="50292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1F5F9"/>
                </a:solidFill>
              </a:defRPr>
            </a:pPr>
            <a:r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37360" y="4279392"/>
            <a:ext cx="5029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F1F5F9"/>
                </a:solidFill>
                <a:latin typeface="Calibri"/>
              </a:defRPr>
            </a:pPr>
            <a:r>
              <a:t>Market News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37360" y="4553712"/>
            <a:ext cx="502920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94A3B8"/>
                </a:solidFill>
                <a:latin typeface="Calibri"/>
              </a:defRPr>
            </a:pPr>
            <a:r>
              <a:t>Live RSS from 5 major outlets, auto-</a:t>
            </a:r>
            <a:br/>
            <a:r>
              <a:t>categorized, sentiment-scored, filterable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31520" y="5212080"/>
            <a:ext cx="6400800" cy="86868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731520" y="5212080"/>
            <a:ext cx="54864" cy="86868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1005840" y="5376672"/>
            <a:ext cx="502920" cy="50292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1F5F9"/>
                </a:solidFill>
              </a:defRPr>
            </a:pPr>
            <a:r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37360" y="5285232"/>
            <a:ext cx="5029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F1F5F9"/>
                </a:solidFill>
                <a:latin typeface="Calibri"/>
              </a:defRPr>
            </a:pPr>
            <a:r>
              <a:t>Metrics &amp; Thresholds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7360" y="5559552"/>
            <a:ext cx="502920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94A3B8"/>
                </a:solidFill>
                <a:latin typeface="Calibri"/>
              </a:defRPr>
            </a:pPr>
            <a:r>
              <a:t>Methodology docs, cache stats,</a:t>
            </a:r>
            <a:br/>
            <a:r>
              <a:t>performance metrics, threshold config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89520" y="4206240"/>
            <a:ext cx="42976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0">
                <a:solidFill>
                  <a:srgbClr val="64748B"/>
                </a:solidFill>
                <a:latin typeface="Calibri"/>
              </a:defRPr>
            </a:pPr>
            <a:r>
              <a:t>Interactive Dashboard Preview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406640" y="4572000"/>
            <a:ext cx="4572000" cy="182880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7406640" y="4572000"/>
            <a:ext cx="54864" cy="1828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726680" y="4709160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8B5CF6"/>
                </a:solidFill>
                <a:latin typeface="Calibri"/>
              </a:defRPr>
            </a:pPr>
            <a:r>
              <a:t>Additional Capabilities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18120" y="5074920"/>
            <a:ext cx="39319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Dark / Light mode toggle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18120" y="5367528"/>
            <a:ext cx="39319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Save &amp; reload runs from cloud storage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18120" y="5660136"/>
            <a:ext cx="39319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Configurable risk thresholds via sidebar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818120" y="5952744"/>
            <a:ext cx="393192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Browser timezone auto-detection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094415" y="6400800"/>
            <a:ext cx="9144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100" b="0">
                <a:solidFill>
                  <a:srgbClr val="64748B"/>
                </a:solidFill>
                <a:latin typeface="Calibri"/>
              </a:defRPr>
            </a:pPr>
            <a:r>
              <a:t>4 / 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risk_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80F1E">
              <a:lumMod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2286000" y="1097280"/>
            <a:ext cx="7589520" cy="457200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2286000" y="1645920"/>
            <a:ext cx="75895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800" b="1">
                <a:solidFill>
                  <a:srgbClr val="F1F5F9"/>
                </a:solidFill>
                <a:latin typeface="Calibri"/>
              </a:defRPr>
            </a:pPr>
            <a:r>
              <a:t>Live Demo</a:t>
            </a:r>
          </a:p>
        </p:txBody>
      </p:sp>
      <p:sp>
        <p:nvSpPr>
          <p:cNvPr id="7" name="Rectangle 6"/>
          <p:cNvSpPr/>
          <p:nvPr/>
        </p:nvSpPr>
        <p:spPr>
          <a:xfrm>
            <a:off x="5029200" y="2468880"/>
            <a:ext cx="2103120" cy="36576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286000" y="2834640"/>
            <a:ext cx="758952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200" b="0">
                <a:solidFill>
                  <a:srgbClr val="0EA5E9"/>
                </a:solidFill>
                <a:latin typeface="Calibri"/>
              </a:defRPr>
            </a:pPr>
            <a:r>
              <a:t>Financial Risk Intelligence Dashboard</a:t>
            </a:r>
          </a:p>
        </p:txBody>
      </p:sp>
      <p:sp>
        <p:nvSpPr>
          <p:cNvPr id="9" name="Oval 8"/>
          <p:cNvSpPr/>
          <p:nvPr/>
        </p:nvSpPr>
        <p:spPr>
          <a:xfrm>
            <a:off x="3474720" y="3675888"/>
            <a:ext cx="320040" cy="320040"/>
          </a:xfrm>
          <a:prstGeom prst="ellipse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1">
                <a:solidFill>
                  <a:srgbClr val="F1F5F9"/>
                </a:solidFill>
              </a:defRPr>
            </a:pPr>
            <a: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31920" y="3657600"/>
            <a:ext cx="1371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0EA5E9"/>
                </a:solidFill>
                <a:latin typeface="Calibri"/>
              </a:defRPr>
            </a:pPr>
            <a:r>
              <a:t>Configure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03520" y="3657600"/>
            <a:ext cx="3657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94A3B8"/>
                </a:solidFill>
                <a:latin typeface="Calibri"/>
              </a:defRPr>
            </a:pPr>
            <a:r>
              <a:t>Set portfolio size and risk thresholds</a:t>
            </a:r>
          </a:p>
        </p:txBody>
      </p:sp>
      <p:sp>
        <p:nvSpPr>
          <p:cNvPr id="12" name="Oval 11"/>
          <p:cNvSpPr/>
          <p:nvPr/>
        </p:nvSpPr>
        <p:spPr>
          <a:xfrm>
            <a:off x="3474720" y="4133088"/>
            <a:ext cx="320040" cy="320040"/>
          </a:xfrm>
          <a:prstGeom prst="ellipse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1">
                <a:solidFill>
                  <a:srgbClr val="F1F5F9"/>
                </a:solidFill>
              </a:defRPr>
            </a:pPr>
            <a: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31920" y="4114800"/>
            <a:ext cx="1371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14B8A6"/>
                </a:solidFill>
                <a:latin typeface="Calibri"/>
              </a:defRPr>
            </a:pPr>
            <a:r>
              <a:t>Execute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03520" y="4114800"/>
            <a:ext cx="3657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94A3B8"/>
                </a:solidFill>
                <a:latin typeface="Calibri"/>
              </a:defRPr>
            </a:pPr>
            <a:r>
              <a:t>Run the 4-stage analysis pipeline</a:t>
            </a:r>
          </a:p>
        </p:txBody>
      </p:sp>
      <p:sp>
        <p:nvSpPr>
          <p:cNvPr id="15" name="Oval 14"/>
          <p:cNvSpPr/>
          <p:nvPr/>
        </p:nvSpPr>
        <p:spPr>
          <a:xfrm>
            <a:off x="3474720" y="4590288"/>
            <a:ext cx="320040" cy="32004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1">
                <a:solidFill>
                  <a:srgbClr val="F1F5F9"/>
                </a:solidFill>
              </a:defRPr>
            </a:pPr>
            <a: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31920" y="4572000"/>
            <a:ext cx="1371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10B981"/>
                </a:solidFill>
                <a:latin typeface="Calibri"/>
              </a:defRPr>
            </a:pPr>
            <a:r>
              <a:t>Explore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03520" y="4572000"/>
            <a:ext cx="3657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94A3B8"/>
                </a:solidFill>
                <a:latin typeface="Calibri"/>
              </a:defRPr>
            </a:pPr>
            <a:r>
              <a:t>Navigate interactive tabs and drill-downs</a:t>
            </a:r>
          </a:p>
        </p:txBody>
      </p:sp>
      <p:sp>
        <p:nvSpPr>
          <p:cNvPr id="18" name="Oval 17"/>
          <p:cNvSpPr/>
          <p:nvPr/>
        </p:nvSpPr>
        <p:spPr>
          <a:xfrm>
            <a:off x="3474720" y="5047488"/>
            <a:ext cx="320040" cy="32004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1">
                <a:solidFill>
                  <a:srgbClr val="F1F5F9"/>
                </a:solidFill>
              </a:defRPr>
            </a:pPr>
            <a: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31920" y="5029200"/>
            <a:ext cx="1371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F59E0B"/>
                </a:solidFill>
                <a:latin typeface="Calibri"/>
              </a:defRPr>
            </a:pPr>
            <a:r>
              <a:t>Report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03520" y="5029200"/>
            <a:ext cx="3657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94A3B8"/>
                </a:solidFill>
                <a:latin typeface="Calibri"/>
              </a:defRPr>
            </a:pPr>
            <a:r>
              <a:t>Generate PDF/CSV risk reports on demand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94415" y="6400800"/>
            <a:ext cx="9144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100" b="0">
                <a:solidFill>
                  <a:srgbClr val="64748B"/>
                </a:solidFill>
                <a:latin typeface="Calibri"/>
              </a:defRPr>
            </a:pPr>
            <a:r>
              <a:t>5 / 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production_read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80F1E">
              <a:lumMod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1520" y="365760"/>
            <a:ext cx="100584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1F5F9"/>
                </a:solidFill>
                <a:latin typeface="Calibri"/>
              </a:defRPr>
            </a:pPr>
            <a:r>
              <a:t>Production Readiness &amp; Industry Impact</a:t>
            </a:r>
          </a:p>
        </p:txBody>
      </p:sp>
      <p:sp>
        <p:nvSpPr>
          <p:cNvPr id="6" name="Rectangle 5"/>
          <p:cNvSpPr/>
          <p:nvPr/>
        </p:nvSpPr>
        <p:spPr>
          <a:xfrm>
            <a:off x="731520" y="914400"/>
            <a:ext cx="2286000" cy="36576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731520" y="1188720"/>
            <a:ext cx="3383280" cy="237744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731520" y="1188720"/>
            <a:ext cx="54864" cy="237744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051560" y="1325880"/>
            <a:ext cx="29260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10B981"/>
                </a:solidFill>
                <a:latin typeface="Calibri"/>
              </a:defRPr>
            </a:pPr>
            <a:r>
              <a:t>Production Ready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1691640"/>
            <a:ext cx="27432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Cloud-deployed on Replit infrastructure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1984248"/>
            <a:ext cx="27432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PostgreSQL persistence for all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3000" y="2276856"/>
            <a:ext cx="27432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Error handling with graceful fallbacks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000" y="2569464"/>
            <a:ext cx="27432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Sanitized data serialization (Inf/NaN)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43000" y="2862072"/>
            <a:ext cx="27432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Configurable parameters via UI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3000" y="3154680"/>
            <a:ext cx="27432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Session state management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480560" y="1188720"/>
            <a:ext cx="3383280" cy="237744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4480560" y="1188720"/>
            <a:ext cx="54864" cy="2377440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800600" y="1325880"/>
            <a:ext cx="29260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0EA5E9"/>
                </a:solidFill>
                <a:latin typeface="Calibri"/>
              </a:defRPr>
            </a:pPr>
            <a:r>
              <a:t>Scalability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92040" y="1691640"/>
            <a:ext cx="27432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Delta caching scales to thousands of symbols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92040" y="1984248"/>
            <a:ext cx="27432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Modular pipeline stages run independently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92040" y="2276856"/>
            <a:ext cx="27432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Expandable stock universe architecture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92040" y="2569464"/>
            <a:ext cx="27432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JSONB storage for flexible schema evolution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92040" y="2862072"/>
            <a:ext cx="27432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Batch processing with progress tracking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92040" y="3154680"/>
            <a:ext cx="27432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Stateless dashboard, persistent backend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229600" y="1188720"/>
            <a:ext cx="3383280" cy="237744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8229600" y="1188720"/>
            <a:ext cx="54864" cy="2377440"/>
          </a:xfrm>
          <a:prstGeom prst="rect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549640" y="1325880"/>
            <a:ext cx="29260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14B8A6"/>
                </a:solidFill>
                <a:latin typeface="Calibri"/>
              </a:defRPr>
            </a:pPr>
            <a:r>
              <a:t>Security &amp; Reliability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41080" y="1691640"/>
            <a:ext cx="27432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Environment variable secrets management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641080" y="1984248"/>
            <a:ext cx="27432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Database connection pooling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641080" y="2276856"/>
            <a:ext cx="27432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Input validation on all parameters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41080" y="2569464"/>
            <a:ext cx="27432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Graceful handling of API failures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641080" y="2862072"/>
            <a:ext cx="27432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Data integrity with UNIQUE constraints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41080" y="3154680"/>
            <a:ext cx="27432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Automated checkpoint &amp; rollback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31520" y="3840480"/>
            <a:ext cx="5303520" cy="237744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731520" y="3840480"/>
            <a:ext cx="54864" cy="237744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1051560" y="3977640"/>
            <a:ext cx="4846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F59E0B"/>
                </a:solidFill>
                <a:latin typeface="Calibri"/>
              </a:defRPr>
            </a:pPr>
            <a:r>
              <a:t>Industry Impact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43000" y="4343400"/>
            <a:ext cx="466344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Democratizes institutional-grade risk analytics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43000" y="4636008"/>
            <a:ext cx="466344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Reduces portfolio review time from hours to minutes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43000" y="4928616"/>
            <a:ext cx="466344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Bridges gap between quant analysis and business users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3000" y="5221224"/>
            <a:ext cx="466344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Combines price, ML, and sentiment signals in one view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43000" y="5513832"/>
            <a:ext cx="466344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Actionable recommendations, not just raw data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400800" y="3840480"/>
            <a:ext cx="5212080" cy="237744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ectangle 42"/>
          <p:cNvSpPr/>
          <p:nvPr/>
        </p:nvSpPr>
        <p:spPr>
          <a:xfrm>
            <a:off x="6400800" y="3840480"/>
            <a:ext cx="54864" cy="237744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6720840" y="3977640"/>
            <a:ext cx="47548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8B5CF6"/>
                </a:solidFill>
                <a:latin typeface="Calibri"/>
              </a:defRPr>
            </a:pPr>
            <a:r>
              <a:t>Future Roadmap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12280" y="4343400"/>
            <a:ext cx="45720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Real-time streaming data integration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12280" y="4636008"/>
            <a:ext cx="45720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Custom portfolio upload (CSV / API)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12280" y="4928616"/>
            <a:ext cx="45720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Multi-user access with role-based permissions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812280" y="5221224"/>
            <a:ext cx="45720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Extended ML models (LSTM, transformer-based)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812280" y="5513832"/>
            <a:ext cx="4572000" cy="292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94A3B8"/>
                </a:solidFill>
                <a:latin typeface="Calibri"/>
              </a:defRPr>
            </a:pPr>
            <a:r>
              <a:t>•  Automated alert system (email / Slack)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094415" y="6400800"/>
            <a:ext cx="9144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100" b="0">
                <a:solidFill>
                  <a:srgbClr val="64748B"/>
                </a:solidFill>
                <a:latin typeface="Calibri"/>
              </a:defRPr>
            </a:pPr>
            <a:r>
              <a:t>6 / 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qa_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80F1E">
              <a:lumMod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2743200" y="1645920"/>
            <a:ext cx="6675120" cy="3657600"/>
          </a:xfrm>
          <a:prstGeom prst="roundRect">
            <a:avLst>
              <a:gd name="adj" fmla="val 5000"/>
            </a:avLst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2743200" y="2286000"/>
            <a:ext cx="66751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800" b="1">
                <a:solidFill>
                  <a:srgbClr val="F1F5F9"/>
                </a:solidFill>
                <a:latin typeface="Calibri"/>
              </a:defRPr>
            </a:pPr>
            <a:r>
              <a:t>Questions &amp; Answers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03520" y="3200400"/>
            <a:ext cx="1645920" cy="36576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743200" y="3566160"/>
            <a:ext cx="667512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200" b="0">
                <a:solidFill>
                  <a:srgbClr val="0EA5E9"/>
                </a:solidFill>
                <a:latin typeface="Calibri"/>
              </a:defRPr>
            </a:pPr>
            <a:r>
              <a:t>Thank you for your attention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3200" y="4297680"/>
            <a:ext cx="66751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b="0">
                <a:solidFill>
                  <a:srgbClr val="94A3B8"/>
                </a:solidFill>
                <a:latin typeface="Calibri"/>
              </a:defRPr>
            </a:pPr>
            <a:r>
              <a:t>Financial Risk Intelligence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94415" y="6400800"/>
            <a:ext cx="9144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100" b="0">
                <a:solidFill>
                  <a:srgbClr val="64748B"/>
                </a:solidFill>
                <a:latin typeface="Calibri"/>
              </a:defRPr>
            </a:pPr>
            <a:r>
              <a:t>7 / 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